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3"/>
    <p:restoredTop sz="96327"/>
  </p:normalViewPr>
  <p:slideViewPr>
    <p:cSldViewPr snapToGrid="0" snapToObjects="1">
      <p:cViewPr varScale="1">
        <p:scale>
          <a:sx n="122" d="100"/>
          <a:sy n="122" d="100"/>
        </p:scale>
        <p:origin x="232" y="3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EBDC6-CB9E-E94E-AC24-418F7816D1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0EEA53-3748-E241-A2BD-4E44DD8A9D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E6B606-33CB-014F-A032-86C0D799C4D1}"/>
              </a:ext>
            </a:extLst>
          </p:cNvPr>
          <p:cNvSpPr>
            <a:spLocks noGrp="1"/>
          </p:cNvSpPr>
          <p:nvPr>
            <p:ph type="dt" sz="half" idx="10"/>
          </p:nvPr>
        </p:nvSpPr>
        <p:spPr/>
        <p:txBody>
          <a:bodyPr/>
          <a:lstStyle/>
          <a:p>
            <a:fld id="{847E64C7-02A6-8241-857C-649D52ECD60C}" type="datetimeFigureOut">
              <a:rPr lang="en-US" smtClean="0"/>
              <a:t>8/9/21</a:t>
            </a:fld>
            <a:endParaRPr lang="en-US"/>
          </a:p>
        </p:txBody>
      </p:sp>
      <p:sp>
        <p:nvSpPr>
          <p:cNvPr id="5" name="Footer Placeholder 4">
            <a:extLst>
              <a:ext uri="{FF2B5EF4-FFF2-40B4-BE49-F238E27FC236}">
                <a16:creationId xmlns:a16="http://schemas.microsoft.com/office/drawing/2014/main" id="{9FF8C2E1-758E-C942-8880-CCB0EEE83D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4DC95D-8ECD-9A41-AA44-ED75B703DE4D}"/>
              </a:ext>
            </a:extLst>
          </p:cNvPr>
          <p:cNvSpPr>
            <a:spLocks noGrp="1"/>
          </p:cNvSpPr>
          <p:nvPr>
            <p:ph type="sldNum" sz="quarter" idx="12"/>
          </p:nvPr>
        </p:nvSpPr>
        <p:spPr/>
        <p:txBody>
          <a:bodyPr/>
          <a:lstStyle/>
          <a:p>
            <a:fld id="{CC4CC45B-4F75-5A49-957B-82EEF34A57D3}" type="slidenum">
              <a:rPr lang="en-US" smtClean="0"/>
              <a:t>‹#›</a:t>
            </a:fld>
            <a:endParaRPr lang="en-US"/>
          </a:p>
        </p:txBody>
      </p:sp>
    </p:spTree>
    <p:extLst>
      <p:ext uri="{BB962C8B-B14F-4D97-AF65-F5344CB8AC3E}">
        <p14:creationId xmlns:p14="http://schemas.microsoft.com/office/powerpoint/2010/main" val="2742203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07BD3-9E0B-7648-8332-30D3D6A867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C558A17-9DE2-8E4F-9AD5-2A54963B977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ED8F4D-75F3-CE44-8D5E-33D1F2899606}"/>
              </a:ext>
            </a:extLst>
          </p:cNvPr>
          <p:cNvSpPr>
            <a:spLocks noGrp="1"/>
          </p:cNvSpPr>
          <p:nvPr>
            <p:ph type="dt" sz="half" idx="10"/>
          </p:nvPr>
        </p:nvSpPr>
        <p:spPr/>
        <p:txBody>
          <a:bodyPr/>
          <a:lstStyle/>
          <a:p>
            <a:fld id="{847E64C7-02A6-8241-857C-649D52ECD60C}" type="datetimeFigureOut">
              <a:rPr lang="en-US" smtClean="0"/>
              <a:t>8/9/21</a:t>
            </a:fld>
            <a:endParaRPr lang="en-US"/>
          </a:p>
        </p:txBody>
      </p:sp>
      <p:sp>
        <p:nvSpPr>
          <p:cNvPr id="5" name="Footer Placeholder 4">
            <a:extLst>
              <a:ext uri="{FF2B5EF4-FFF2-40B4-BE49-F238E27FC236}">
                <a16:creationId xmlns:a16="http://schemas.microsoft.com/office/drawing/2014/main" id="{D44FC4AB-3745-2341-9905-B9B038EB5E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89F499-4858-254D-B796-A230B4458420}"/>
              </a:ext>
            </a:extLst>
          </p:cNvPr>
          <p:cNvSpPr>
            <a:spLocks noGrp="1"/>
          </p:cNvSpPr>
          <p:nvPr>
            <p:ph type="sldNum" sz="quarter" idx="12"/>
          </p:nvPr>
        </p:nvSpPr>
        <p:spPr/>
        <p:txBody>
          <a:bodyPr/>
          <a:lstStyle/>
          <a:p>
            <a:fld id="{CC4CC45B-4F75-5A49-957B-82EEF34A57D3}" type="slidenum">
              <a:rPr lang="en-US" smtClean="0"/>
              <a:t>‹#›</a:t>
            </a:fld>
            <a:endParaRPr lang="en-US"/>
          </a:p>
        </p:txBody>
      </p:sp>
    </p:spTree>
    <p:extLst>
      <p:ext uri="{BB962C8B-B14F-4D97-AF65-F5344CB8AC3E}">
        <p14:creationId xmlns:p14="http://schemas.microsoft.com/office/powerpoint/2010/main" val="3031379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3527A4-28A0-6D46-89A1-4D0C5881C0C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7DBEA7B-C109-A84E-B3A0-CD4141AE81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958D06-1FF5-194A-AAEC-27B451E37B21}"/>
              </a:ext>
            </a:extLst>
          </p:cNvPr>
          <p:cNvSpPr>
            <a:spLocks noGrp="1"/>
          </p:cNvSpPr>
          <p:nvPr>
            <p:ph type="dt" sz="half" idx="10"/>
          </p:nvPr>
        </p:nvSpPr>
        <p:spPr/>
        <p:txBody>
          <a:bodyPr/>
          <a:lstStyle/>
          <a:p>
            <a:fld id="{847E64C7-02A6-8241-857C-649D52ECD60C}" type="datetimeFigureOut">
              <a:rPr lang="en-US" smtClean="0"/>
              <a:t>8/9/21</a:t>
            </a:fld>
            <a:endParaRPr lang="en-US"/>
          </a:p>
        </p:txBody>
      </p:sp>
      <p:sp>
        <p:nvSpPr>
          <p:cNvPr id="5" name="Footer Placeholder 4">
            <a:extLst>
              <a:ext uri="{FF2B5EF4-FFF2-40B4-BE49-F238E27FC236}">
                <a16:creationId xmlns:a16="http://schemas.microsoft.com/office/drawing/2014/main" id="{B12BF7E5-162D-7345-A6DF-8ED81AEA8C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302D80-F64D-9C43-BF38-E7467185F757}"/>
              </a:ext>
            </a:extLst>
          </p:cNvPr>
          <p:cNvSpPr>
            <a:spLocks noGrp="1"/>
          </p:cNvSpPr>
          <p:nvPr>
            <p:ph type="sldNum" sz="quarter" idx="12"/>
          </p:nvPr>
        </p:nvSpPr>
        <p:spPr/>
        <p:txBody>
          <a:bodyPr/>
          <a:lstStyle/>
          <a:p>
            <a:fld id="{CC4CC45B-4F75-5A49-957B-82EEF34A57D3}" type="slidenum">
              <a:rPr lang="en-US" smtClean="0"/>
              <a:t>‹#›</a:t>
            </a:fld>
            <a:endParaRPr lang="en-US"/>
          </a:p>
        </p:txBody>
      </p:sp>
    </p:spTree>
    <p:extLst>
      <p:ext uri="{BB962C8B-B14F-4D97-AF65-F5344CB8AC3E}">
        <p14:creationId xmlns:p14="http://schemas.microsoft.com/office/powerpoint/2010/main" val="3000018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68B1E-781C-7E41-A931-83D7E367F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363C7E-C27F-5741-A210-5C2C1250E04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C9BA26-0C4E-EC4E-B93B-2F368E30EAF8}"/>
              </a:ext>
            </a:extLst>
          </p:cNvPr>
          <p:cNvSpPr>
            <a:spLocks noGrp="1"/>
          </p:cNvSpPr>
          <p:nvPr>
            <p:ph type="dt" sz="half" idx="10"/>
          </p:nvPr>
        </p:nvSpPr>
        <p:spPr/>
        <p:txBody>
          <a:bodyPr/>
          <a:lstStyle/>
          <a:p>
            <a:fld id="{847E64C7-02A6-8241-857C-649D52ECD60C}" type="datetimeFigureOut">
              <a:rPr lang="en-US" smtClean="0"/>
              <a:t>8/9/21</a:t>
            </a:fld>
            <a:endParaRPr lang="en-US"/>
          </a:p>
        </p:txBody>
      </p:sp>
      <p:sp>
        <p:nvSpPr>
          <p:cNvPr id="5" name="Footer Placeholder 4">
            <a:extLst>
              <a:ext uri="{FF2B5EF4-FFF2-40B4-BE49-F238E27FC236}">
                <a16:creationId xmlns:a16="http://schemas.microsoft.com/office/drawing/2014/main" id="{D69DA2BE-AB4E-4846-B36B-526DA68EFA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A42AD5-DB4C-A246-B404-1270604C6396}"/>
              </a:ext>
            </a:extLst>
          </p:cNvPr>
          <p:cNvSpPr>
            <a:spLocks noGrp="1"/>
          </p:cNvSpPr>
          <p:nvPr>
            <p:ph type="sldNum" sz="quarter" idx="12"/>
          </p:nvPr>
        </p:nvSpPr>
        <p:spPr/>
        <p:txBody>
          <a:bodyPr/>
          <a:lstStyle/>
          <a:p>
            <a:fld id="{CC4CC45B-4F75-5A49-957B-82EEF34A57D3}" type="slidenum">
              <a:rPr lang="en-US" smtClean="0"/>
              <a:t>‹#›</a:t>
            </a:fld>
            <a:endParaRPr lang="en-US"/>
          </a:p>
        </p:txBody>
      </p:sp>
    </p:spTree>
    <p:extLst>
      <p:ext uri="{BB962C8B-B14F-4D97-AF65-F5344CB8AC3E}">
        <p14:creationId xmlns:p14="http://schemas.microsoft.com/office/powerpoint/2010/main" val="2306535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59537-DF12-5E4A-A102-83DBDD4AB4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F09CB06-978E-3B4D-9256-9F36230199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6A1C93-48FD-5C41-A1FA-8C9151D6933F}"/>
              </a:ext>
            </a:extLst>
          </p:cNvPr>
          <p:cNvSpPr>
            <a:spLocks noGrp="1"/>
          </p:cNvSpPr>
          <p:nvPr>
            <p:ph type="dt" sz="half" idx="10"/>
          </p:nvPr>
        </p:nvSpPr>
        <p:spPr/>
        <p:txBody>
          <a:bodyPr/>
          <a:lstStyle/>
          <a:p>
            <a:fld id="{847E64C7-02A6-8241-857C-649D52ECD60C}" type="datetimeFigureOut">
              <a:rPr lang="en-US" smtClean="0"/>
              <a:t>8/9/21</a:t>
            </a:fld>
            <a:endParaRPr lang="en-US"/>
          </a:p>
        </p:txBody>
      </p:sp>
      <p:sp>
        <p:nvSpPr>
          <p:cNvPr id="5" name="Footer Placeholder 4">
            <a:extLst>
              <a:ext uri="{FF2B5EF4-FFF2-40B4-BE49-F238E27FC236}">
                <a16:creationId xmlns:a16="http://schemas.microsoft.com/office/drawing/2014/main" id="{1E181AA6-333B-6C4F-B982-39DEEDB059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65547D-5FA7-9A47-9001-9A10B9B0CEF7}"/>
              </a:ext>
            </a:extLst>
          </p:cNvPr>
          <p:cNvSpPr>
            <a:spLocks noGrp="1"/>
          </p:cNvSpPr>
          <p:nvPr>
            <p:ph type="sldNum" sz="quarter" idx="12"/>
          </p:nvPr>
        </p:nvSpPr>
        <p:spPr/>
        <p:txBody>
          <a:bodyPr/>
          <a:lstStyle/>
          <a:p>
            <a:fld id="{CC4CC45B-4F75-5A49-957B-82EEF34A57D3}" type="slidenum">
              <a:rPr lang="en-US" smtClean="0"/>
              <a:t>‹#›</a:t>
            </a:fld>
            <a:endParaRPr lang="en-US"/>
          </a:p>
        </p:txBody>
      </p:sp>
    </p:spTree>
    <p:extLst>
      <p:ext uri="{BB962C8B-B14F-4D97-AF65-F5344CB8AC3E}">
        <p14:creationId xmlns:p14="http://schemas.microsoft.com/office/powerpoint/2010/main" val="137570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5EEF0-AAAB-B64C-9CE3-E26586E58E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F34657-0704-9046-9FD7-B8F26B27C6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0D4592-F8AD-FC41-859A-EA8BD2DE48F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CDD2F7-4A49-E846-B884-C9F7BC0E73E4}"/>
              </a:ext>
            </a:extLst>
          </p:cNvPr>
          <p:cNvSpPr>
            <a:spLocks noGrp="1"/>
          </p:cNvSpPr>
          <p:nvPr>
            <p:ph type="dt" sz="half" idx="10"/>
          </p:nvPr>
        </p:nvSpPr>
        <p:spPr/>
        <p:txBody>
          <a:bodyPr/>
          <a:lstStyle/>
          <a:p>
            <a:fld id="{847E64C7-02A6-8241-857C-649D52ECD60C}" type="datetimeFigureOut">
              <a:rPr lang="en-US" smtClean="0"/>
              <a:t>8/9/21</a:t>
            </a:fld>
            <a:endParaRPr lang="en-US"/>
          </a:p>
        </p:txBody>
      </p:sp>
      <p:sp>
        <p:nvSpPr>
          <p:cNvPr id="6" name="Footer Placeholder 5">
            <a:extLst>
              <a:ext uri="{FF2B5EF4-FFF2-40B4-BE49-F238E27FC236}">
                <a16:creationId xmlns:a16="http://schemas.microsoft.com/office/drawing/2014/main" id="{A2FB3949-FCF4-7647-B0E0-5FE6E22C3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829F5C-E1CE-0E48-BE48-50C600F7DA94}"/>
              </a:ext>
            </a:extLst>
          </p:cNvPr>
          <p:cNvSpPr>
            <a:spLocks noGrp="1"/>
          </p:cNvSpPr>
          <p:nvPr>
            <p:ph type="sldNum" sz="quarter" idx="12"/>
          </p:nvPr>
        </p:nvSpPr>
        <p:spPr/>
        <p:txBody>
          <a:bodyPr/>
          <a:lstStyle/>
          <a:p>
            <a:fld id="{CC4CC45B-4F75-5A49-957B-82EEF34A57D3}" type="slidenum">
              <a:rPr lang="en-US" smtClean="0"/>
              <a:t>‹#›</a:t>
            </a:fld>
            <a:endParaRPr lang="en-US"/>
          </a:p>
        </p:txBody>
      </p:sp>
    </p:spTree>
    <p:extLst>
      <p:ext uri="{BB962C8B-B14F-4D97-AF65-F5344CB8AC3E}">
        <p14:creationId xmlns:p14="http://schemas.microsoft.com/office/powerpoint/2010/main" val="1003086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31596-0D81-0F46-9841-FFF56BAD018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63E332-297B-7348-8D16-98214E3203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D1B977-DD29-2544-9F1A-2A158F9876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E02D8A7-FFEE-DA44-A62C-E7AA6281FF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C4416F-AEC1-3C43-8546-6B813252C80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CFADA4D-C3A6-ED45-AEAD-0B670E0B102D}"/>
              </a:ext>
            </a:extLst>
          </p:cNvPr>
          <p:cNvSpPr>
            <a:spLocks noGrp="1"/>
          </p:cNvSpPr>
          <p:nvPr>
            <p:ph type="dt" sz="half" idx="10"/>
          </p:nvPr>
        </p:nvSpPr>
        <p:spPr/>
        <p:txBody>
          <a:bodyPr/>
          <a:lstStyle/>
          <a:p>
            <a:fld id="{847E64C7-02A6-8241-857C-649D52ECD60C}" type="datetimeFigureOut">
              <a:rPr lang="en-US" smtClean="0"/>
              <a:t>8/9/21</a:t>
            </a:fld>
            <a:endParaRPr lang="en-US"/>
          </a:p>
        </p:txBody>
      </p:sp>
      <p:sp>
        <p:nvSpPr>
          <p:cNvPr id="8" name="Footer Placeholder 7">
            <a:extLst>
              <a:ext uri="{FF2B5EF4-FFF2-40B4-BE49-F238E27FC236}">
                <a16:creationId xmlns:a16="http://schemas.microsoft.com/office/drawing/2014/main" id="{DE4A7642-8AF1-C946-BE79-7057072C9E6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09E5CF-9B6B-214F-96D6-D91EF59D744A}"/>
              </a:ext>
            </a:extLst>
          </p:cNvPr>
          <p:cNvSpPr>
            <a:spLocks noGrp="1"/>
          </p:cNvSpPr>
          <p:nvPr>
            <p:ph type="sldNum" sz="quarter" idx="12"/>
          </p:nvPr>
        </p:nvSpPr>
        <p:spPr/>
        <p:txBody>
          <a:bodyPr/>
          <a:lstStyle/>
          <a:p>
            <a:fld id="{CC4CC45B-4F75-5A49-957B-82EEF34A57D3}" type="slidenum">
              <a:rPr lang="en-US" smtClean="0"/>
              <a:t>‹#›</a:t>
            </a:fld>
            <a:endParaRPr lang="en-US"/>
          </a:p>
        </p:txBody>
      </p:sp>
    </p:spTree>
    <p:extLst>
      <p:ext uri="{BB962C8B-B14F-4D97-AF65-F5344CB8AC3E}">
        <p14:creationId xmlns:p14="http://schemas.microsoft.com/office/powerpoint/2010/main" val="3776318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42724-7E7D-7345-85C9-794AEB2D3FF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DA9D906-BE0A-A440-B4D9-3E725A38908B}"/>
              </a:ext>
            </a:extLst>
          </p:cNvPr>
          <p:cNvSpPr>
            <a:spLocks noGrp="1"/>
          </p:cNvSpPr>
          <p:nvPr>
            <p:ph type="dt" sz="half" idx="10"/>
          </p:nvPr>
        </p:nvSpPr>
        <p:spPr/>
        <p:txBody>
          <a:bodyPr/>
          <a:lstStyle/>
          <a:p>
            <a:fld id="{847E64C7-02A6-8241-857C-649D52ECD60C}" type="datetimeFigureOut">
              <a:rPr lang="en-US" smtClean="0"/>
              <a:t>8/9/21</a:t>
            </a:fld>
            <a:endParaRPr lang="en-US"/>
          </a:p>
        </p:txBody>
      </p:sp>
      <p:sp>
        <p:nvSpPr>
          <p:cNvPr id="4" name="Footer Placeholder 3">
            <a:extLst>
              <a:ext uri="{FF2B5EF4-FFF2-40B4-BE49-F238E27FC236}">
                <a16:creationId xmlns:a16="http://schemas.microsoft.com/office/drawing/2014/main" id="{D6C61256-EC04-BB46-9F77-B226B74CE05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C21014-1246-154D-B29E-0C3605C6476D}"/>
              </a:ext>
            </a:extLst>
          </p:cNvPr>
          <p:cNvSpPr>
            <a:spLocks noGrp="1"/>
          </p:cNvSpPr>
          <p:nvPr>
            <p:ph type="sldNum" sz="quarter" idx="12"/>
          </p:nvPr>
        </p:nvSpPr>
        <p:spPr/>
        <p:txBody>
          <a:bodyPr/>
          <a:lstStyle/>
          <a:p>
            <a:fld id="{CC4CC45B-4F75-5A49-957B-82EEF34A57D3}" type="slidenum">
              <a:rPr lang="en-US" smtClean="0"/>
              <a:t>‹#›</a:t>
            </a:fld>
            <a:endParaRPr lang="en-US"/>
          </a:p>
        </p:txBody>
      </p:sp>
    </p:spTree>
    <p:extLst>
      <p:ext uri="{BB962C8B-B14F-4D97-AF65-F5344CB8AC3E}">
        <p14:creationId xmlns:p14="http://schemas.microsoft.com/office/powerpoint/2010/main" val="394864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1ED8CB-7C40-1D47-AC70-926F1BF7E53E}"/>
              </a:ext>
            </a:extLst>
          </p:cNvPr>
          <p:cNvSpPr>
            <a:spLocks noGrp="1"/>
          </p:cNvSpPr>
          <p:nvPr>
            <p:ph type="dt" sz="half" idx="10"/>
          </p:nvPr>
        </p:nvSpPr>
        <p:spPr/>
        <p:txBody>
          <a:bodyPr/>
          <a:lstStyle/>
          <a:p>
            <a:fld id="{847E64C7-02A6-8241-857C-649D52ECD60C}" type="datetimeFigureOut">
              <a:rPr lang="en-US" smtClean="0"/>
              <a:t>8/9/21</a:t>
            </a:fld>
            <a:endParaRPr lang="en-US"/>
          </a:p>
        </p:txBody>
      </p:sp>
      <p:sp>
        <p:nvSpPr>
          <p:cNvPr id="3" name="Footer Placeholder 2">
            <a:extLst>
              <a:ext uri="{FF2B5EF4-FFF2-40B4-BE49-F238E27FC236}">
                <a16:creationId xmlns:a16="http://schemas.microsoft.com/office/drawing/2014/main" id="{347D654B-47A6-0144-9EBB-BB5EE0FDD8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FC7D71-E0EC-F748-85ED-02C5E3D34A0A}"/>
              </a:ext>
            </a:extLst>
          </p:cNvPr>
          <p:cNvSpPr>
            <a:spLocks noGrp="1"/>
          </p:cNvSpPr>
          <p:nvPr>
            <p:ph type="sldNum" sz="quarter" idx="12"/>
          </p:nvPr>
        </p:nvSpPr>
        <p:spPr/>
        <p:txBody>
          <a:bodyPr/>
          <a:lstStyle/>
          <a:p>
            <a:fld id="{CC4CC45B-4F75-5A49-957B-82EEF34A57D3}" type="slidenum">
              <a:rPr lang="en-US" smtClean="0"/>
              <a:t>‹#›</a:t>
            </a:fld>
            <a:endParaRPr lang="en-US"/>
          </a:p>
        </p:txBody>
      </p:sp>
    </p:spTree>
    <p:extLst>
      <p:ext uri="{BB962C8B-B14F-4D97-AF65-F5344CB8AC3E}">
        <p14:creationId xmlns:p14="http://schemas.microsoft.com/office/powerpoint/2010/main" val="4127900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D6035-EA3F-C74A-89BB-7D3664EF2B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B01030A-DFA1-FD4A-BC32-69D2DFD6F3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1A8BA09-003D-D642-B966-871039AB33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510A25-E09C-2F4E-B535-E2C6371AC674}"/>
              </a:ext>
            </a:extLst>
          </p:cNvPr>
          <p:cNvSpPr>
            <a:spLocks noGrp="1"/>
          </p:cNvSpPr>
          <p:nvPr>
            <p:ph type="dt" sz="half" idx="10"/>
          </p:nvPr>
        </p:nvSpPr>
        <p:spPr/>
        <p:txBody>
          <a:bodyPr/>
          <a:lstStyle/>
          <a:p>
            <a:fld id="{847E64C7-02A6-8241-857C-649D52ECD60C}" type="datetimeFigureOut">
              <a:rPr lang="en-US" smtClean="0"/>
              <a:t>8/9/21</a:t>
            </a:fld>
            <a:endParaRPr lang="en-US"/>
          </a:p>
        </p:txBody>
      </p:sp>
      <p:sp>
        <p:nvSpPr>
          <p:cNvPr id="6" name="Footer Placeholder 5">
            <a:extLst>
              <a:ext uri="{FF2B5EF4-FFF2-40B4-BE49-F238E27FC236}">
                <a16:creationId xmlns:a16="http://schemas.microsoft.com/office/drawing/2014/main" id="{B7115691-56C6-1647-9170-0978495558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5AE164-7510-BE4F-919B-873F287B2CEB}"/>
              </a:ext>
            </a:extLst>
          </p:cNvPr>
          <p:cNvSpPr>
            <a:spLocks noGrp="1"/>
          </p:cNvSpPr>
          <p:nvPr>
            <p:ph type="sldNum" sz="quarter" idx="12"/>
          </p:nvPr>
        </p:nvSpPr>
        <p:spPr/>
        <p:txBody>
          <a:bodyPr/>
          <a:lstStyle/>
          <a:p>
            <a:fld id="{CC4CC45B-4F75-5A49-957B-82EEF34A57D3}" type="slidenum">
              <a:rPr lang="en-US" smtClean="0"/>
              <a:t>‹#›</a:t>
            </a:fld>
            <a:endParaRPr lang="en-US"/>
          </a:p>
        </p:txBody>
      </p:sp>
    </p:spTree>
    <p:extLst>
      <p:ext uri="{BB962C8B-B14F-4D97-AF65-F5344CB8AC3E}">
        <p14:creationId xmlns:p14="http://schemas.microsoft.com/office/powerpoint/2010/main" val="1426430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84493-BE96-4546-B769-AF86C3A8E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563AD0-AD85-9345-83FC-3F47970D24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CD5D7F-BBC1-884F-B82E-E0F0A66493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C1CCBF-8B3A-C245-9206-C08D0A15B620}"/>
              </a:ext>
            </a:extLst>
          </p:cNvPr>
          <p:cNvSpPr>
            <a:spLocks noGrp="1"/>
          </p:cNvSpPr>
          <p:nvPr>
            <p:ph type="dt" sz="half" idx="10"/>
          </p:nvPr>
        </p:nvSpPr>
        <p:spPr/>
        <p:txBody>
          <a:bodyPr/>
          <a:lstStyle/>
          <a:p>
            <a:fld id="{847E64C7-02A6-8241-857C-649D52ECD60C}" type="datetimeFigureOut">
              <a:rPr lang="en-US" smtClean="0"/>
              <a:t>8/9/21</a:t>
            </a:fld>
            <a:endParaRPr lang="en-US"/>
          </a:p>
        </p:txBody>
      </p:sp>
      <p:sp>
        <p:nvSpPr>
          <p:cNvPr id="6" name="Footer Placeholder 5">
            <a:extLst>
              <a:ext uri="{FF2B5EF4-FFF2-40B4-BE49-F238E27FC236}">
                <a16:creationId xmlns:a16="http://schemas.microsoft.com/office/drawing/2014/main" id="{C5C07770-8EBE-A04A-8F19-73B08C459B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7EAE4F-6C1E-7041-B2FC-F9C1CB55E5D9}"/>
              </a:ext>
            </a:extLst>
          </p:cNvPr>
          <p:cNvSpPr>
            <a:spLocks noGrp="1"/>
          </p:cNvSpPr>
          <p:nvPr>
            <p:ph type="sldNum" sz="quarter" idx="12"/>
          </p:nvPr>
        </p:nvSpPr>
        <p:spPr/>
        <p:txBody>
          <a:bodyPr/>
          <a:lstStyle/>
          <a:p>
            <a:fld id="{CC4CC45B-4F75-5A49-957B-82EEF34A57D3}" type="slidenum">
              <a:rPr lang="en-US" smtClean="0"/>
              <a:t>‹#›</a:t>
            </a:fld>
            <a:endParaRPr lang="en-US"/>
          </a:p>
        </p:txBody>
      </p:sp>
    </p:spTree>
    <p:extLst>
      <p:ext uri="{BB962C8B-B14F-4D97-AF65-F5344CB8AC3E}">
        <p14:creationId xmlns:p14="http://schemas.microsoft.com/office/powerpoint/2010/main" val="135237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707B95-FD5F-4F48-879F-29ED4043B6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0678F3-7924-A344-A7CE-EC86A8A33C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1CB976-33E5-1F46-8236-1EDEA8EFE1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7E64C7-02A6-8241-857C-649D52ECD60C}" type="datetimeFigureOut">
              <a:rPr lang="en-US" smtClean="0"/>
              <a:t>8/9/21</a:t>
            </a:fld>
            <a:endParaRPr lang="en-US"/>
          </a:p>
        </p:txBody>
      </p:sp>
      <p:sp>
        <p:nvSpPr>
          <p:cNvPr id="5" name="Footer Placeholder 4">
            <a:extLst>
              <a:ext uri="{FF2B5EF4-FFF2-40B4-BE49-F238E27FC236}">
                <a16:creationId xmlns:a16="http://schemas.microsoft.com/office/drawing/2014/main" id="{4D687B12-53F8-C84E-AC41-B9E7501110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E38C537-6303-FA4B-8D48-2BA3C7D630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4CC45B-4F75-5A49-957B-82EEF34A57D3}" type="slidenum">
              <a:rPr lang="en-US" smtClean="0"/>
              <a:t>‹#›</a:t>
            </a:fld>
            <a:endParaRPr lang="en-US"/>
          </a:p>
        </p:txBody>
      </p:sp>
    </p:spTree>
    <p:extLst>
      <p:ext uri="{BB962C8B-B14F-4D97-AF65-F5344CB8AC3E}">
        <p14:creationId xmlns:p14="http://schemas.microsoft.com/office/powerpoint/2010/main" val="2704597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Slide Background Fill">
            <a:extLst>
              <a:ext uri="{FF2B5EF4-FFF2-40B4-BE49-F238E27FC236}">
                <a16:creationId xmlns:a16="http://schemas.microsoft.com/office/drawing/2014/main" id="{C7D023E4-8DE1-436E-9847-ED6A4B4B04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1FEC590B-3306-47E9-BD67-97F3F76169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88952" cy="6858000"/>
            <a:chOff x="651279" y="598259"/>
            <a:chExt cx="10889442" cy="5680742"/>
          </a:xfrm>
        </p:grpSpPr>
        <p:sp>
          <p:nvSpPr>
            <p:cNvPr id="11" name="Color">
              <a:extLst>
                <a:ext uri="{FF2B5EF4-FFF2-40B4-BE49-F238E27FC236}">
                  <a16:creationId xmlns:a16="http://schemas.microsoft.com/office/drawing/2014/main" id="{54F87DBC-E43C-4CE4-A8C5-61E3D6819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Color">
              <a:extLst>
                <a:ext uri="{FF2B5EF4-FFF2-40B4-BE49-F238E27FC236}">
                  <a16:creationId xmlns:a16="http://schemas.microsoft.com/office/drawing/2014/main" id="{CD39A88A-7F84-4ACA-877B-E28BC26CD8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A47AAF5E-1692-48C9-98FB-6432BF0BC4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5" name="Freeform: Shape 14">
              <a:extLst>
                <a:ext uri="{FF2B5EF4-FFF2-40B4-BE49-F238E27FC236}">
                  <a16:creationId xmlns:a16="http://schemas.microsoft.com/office/drawing/2014/main" id="{5F36A26D-E71D-4663-B197-8B7BFA37AD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6" name="Freeform: Shape 15">
              <a:extLst>
                <a:ext uri="{FF2B5EF4-FFF2-40B4-BE49-F238E27FC236}">
                  <a16:creationId xmlns:a16="http://schemas.microsoft.com/office/drawing/2014/main" id="{8A821CEB-DA96-4952-93B9-81F9C42BAD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7" name="Freeform: Shape 16">
              <a:extLst>
                <a:ext uri="{FF2B5EF4-FFF2-40B4-BE49-F238E27FC236}">
                  <a16:creationId xmlns:a16="http://schemas.microsoft.com/office/drawing/2014/main" id="{18C8EDE0-D69B-4F65-9AB7-DDE7EAD78E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546F0982-BF10-4BF6-842A-F631654FF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2B313509-2128-42CA-81B6-C9EC23E44C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1589188C-E06E-4F8A-BDD1-02ADF1408F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6B4E610F-FCD0-483F-B9F2-6DF2C28FE8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B50BDA93-3A94-504C-ADE2-7B551A036555}"/>
              </a:ext>
            </a:extLst>
          </p:cNvPr>
          <p:cNvSpPr>
            <a:spLocks noGrp="1"/>
          </p:cNvSpPr>
          <p:nvPr>
            <p:ph type="ctrTitle"/>
          </p:nvPr>
        </p:nvSpPr>
        <p:spPr>
          <a:xfrm>
            <a:off x="789708" y="666351"/>
            <a:ext cx="10558405" cy="3044335"/>
          </a:xfrm>
        </p:spPr>
        <p:txBody>
          <a:bodyPr anchor="b">
            <a:normAutofit/>
          </a:bodyPr>
          <a:lstStyle/>
          <a:p>
            <a:r>
              <a:rPr lang="en-US" sz="4800" dirty="0">
                <a:solidFill>
                  <a:schemeClr val="bg1"/>
                </a:solidFill>
              </a:rPr>
              <a:t>Marketing Your Native Financial Coaching!</a:t>
            </a:r>
          </a:p>
        </p:txBody>
      </p:sp>
      <p:sp>
        <p:nvSpPr>
          <p:cNvPr id="3" name="Subtitle 2">
            <a:extLst>
              <a:ext uri="{FF2B5EF4-FFF2-40B4-BE49-F238E27FC236}">
                <a16:creationId xmlns:a16="http://schemas.microsoft.com/office/drawing/2014/main" id="{28B8755B-6977-524E-BEA6-3740ECEE7D70}"/>
              </a:ext>
            </a:extLst>
          </p:cNvPr>
          <p:cNvSpPr>
            <a:spLocks noGrp="1"/>
          </p:cNvSpPr>
          <p:nvPr>
            <p:ph type="subTitle" idx="1"/>
          </p:nvPr>
        </p:nvSpPr>
        <p:spPr>
          <a:xfrm>
            <a:off x="789708" y="3866064"/>
            <a:ext cx="10558405" cy="2234485"/>
          </a:xfrm>
        </p:spPr>
        <p:txBody>
          <a:bodyPr anchor="t">
            <a:normAutofit/>
          </a:bodyPr>
          <a:lstStyle/>
          <a:p>
            <a:r>
              <a:rPr lang="en-US" dirty="0">
                <a:solidFill>
                  <a:schemeClr val="bg1"/>
                </a:solidFill>
              </a:rPr>
              <a:t>Denisse Ruiz, Communications Officer at Oweesta</a:t>
            </a:r>
          </a:p>
        </p:txBody>
      </p:sp>
    </p:spTree>
    <p:extLst>
      <p:ext uri="{BB962C8B-B14F-4D97-AF65-F5344CB8AC3E}">
        <p14:creationId xmlns:p14="http://schemas.microsoft.com/office/powerpoint/2010/main" val="1217074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B886CF-D3D5-4CDE-A0D0-35994223D8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7CFA5F3-3729-6F45-855B-B855CD488585}"/>
              </a:ext>
            </a:extLst>
          </p:cNvPr>
          <p:cNvSpPr>
            <a:spLocks noGrp="1"/>
          </p:cNvSpPr>
          <p:nvPr>
            <p:ph type="title"/>
          </p:nvPr>
        </p:nvSpPr>
        <p:spPr>
          <a:xfrm>
            <a:off x="1370731" y="1384685"/>
            <a:ext cx="4121975" cy="4084820"/>
          </a:xfrm>
        </p:spPr>
        <p:txBody>
          <a:bodyPr>
            <a:normAutofit/>
          </a:bodyPr>
          <a:lstStyle/>
          <a:p>
            <a:r>
              <a:rPr lang="en-US" sz="4000"/>
              <a:t>Agenda</a:t>
            </a:r>
          </a:p>
        </p:txBody>
      </p:sp>
      <p:sp>
        <p:nvSpPr>
          <p:cNvPr id="10" name="Rectangle 9">
            <a:extLst>
              <a:ext uri="{FF2B5EF4-FFF2-40B4-BE49-F238E27FC236}">
                <a16:creationId xmlns:a16="http://schemas.microsoft.com/office/drawing/2014/main" id="{FC139937-FF72-463A-8CD1-5AFF723B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565521B-3AFA-45E0-B4C4-C6ED089C86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891540"/>
            <a:ext cx="6096000" cy="5071110"/>
          </a:xfrm>
          <a:prstGeom prst="rect">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7F34583-1863-714D-8EBF-D02E52126559}"/>
              </a:ext>
            </a:extLst>
          </p:cNvPr>
          <p:cNvSpPr>
            <a:spLocks noGrp="1"/>
          </p:cNvSpPr>
          <p:nvPr>
            <p:ph idx="1"/>
          </p:nvPr>
        </p:nvSpPr>
        <p:spPr>
          <a:xfrm>
            <a:off x="6580478" y="1384686"/>
            <a:ext cx="4935239" cy="4084819"/>
          </a:xfrm>
        </p:spPr>
        <p:txBody>
          <a:bodyPr anchor="ctr">
            <a:normAutofit/>
          </a:bodyPr>
          <a:lstStyle/>
          <a:p>
            <a:r>
              <a:rPr lang="en-US" sz="2000" dirty="0"/>
              <a:t>Brief overview of developing a marketing strategy</a:t>
            </a:r>
          </a:p>
          <a:p>
            <a:r>
              <a:rPr lang="en-US" sz="2000" dirty="0"/>
              <a:t>Breakout Rooms Round 1 – Customer Profiling</a:t>
            </a:r>
          </a:p>
          <a:p>
            <a:r>
              <a:rPr lang="en-US" sz="2000" dirty="0"/>
              <a:t>Breakout Rooms Round 2 – Marketing Platforms</a:t>
            </a:r>
          </a:p>
          <a:p>
            <a:r>
              <a:rPr lang="en-US" sz="2000" dirty="0"/>
              <a:t>Addressing Taboos/Stigmas when it Comes to Talking about Money</a:t>
            </a:r>
          </a:p>
          <a:p>
            <a:endParaRPr lang="en-US" sz="2000" dirty="0"/>
          </a:p>
        </p:txBody>
      </p:sp>
    </p:spTree>
    <p:extLst>
      <p:ext uri="{BB962C8B-B14F-4D97-AF65-F5344CB8AC3E}">
        <p14:creationId xmlns:p14="http://schemas.microsoft.com/office/powerpoint/2010/main" val="2823646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B886CF-D3D5-4CDE-A0D0-35994223D8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2A75BA-8041-4F43-AC2A-36E01F2BFC9D}"/>
              </a:ext>
            </a:extLst>
          </p:cNvPr>
          <p:cNvSpPr>
            <a:spLocks noGrp="1"/>
          </p:cNvSpPr>
          <p:nvPr>
            <p:ph type="title"/>
          </p:nvPr>
        </p:nvSpPr>
        <p:spPr>
          <a:xfrm>
            <a:off x="1370731" y="1384685"/>
            <a:ext cx="4121975" cy="4084820"/>
          </a:xfrm>
        </p:spPr>
        <p:txBody>
          <a:bodyPr>
            <a:normAutofit/>
          </a:bodyPr>
          <a:lstStyle/>
          <a:p>
            <a:r>
              <a:rPr lang="en-US" sz="4000"/>
              <a:t>Marketing Strategy: Identity Goals</a:t>
            </a:r>
          </a:p>
        </p:txBody>
      </p:sp>
      <p:sp>
        <p:nvSpPr>
          <p:cNvPr id="10" name="Rectangle 9">
            <a:extLst>
              <a:ext uri="{FF2B5EF4-FFF2-40B4-BE49-F238E27FC236}">
                <a16:creationId xmlns:a16="http://schemas.microsoft.com/office/drawing/2014/main" id="{FC139937-FF72-463A-8CD1-5AFF723B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565521B-3AFA-45E0-B4C4-C6ED089C86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891540"/>
            <a:ext cx="6096000" cy="5071110"/>
          </a:xfrm>
          <a:prstGeom prst="rect">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8F5A8D7-379B-764E-A72C-F2F2059EA17B}"/>
              </a:ext>
            </a:extLst>
          </p:cNvPr>
          <p:cNvSpPr>
            <a:spLocks noGrp="1"/>
          </p:cNvSpPr>
          <p:nvPr>
            <p:ph idx="1"/>
          </p:nvPr>
        </p:nvSpPr>
        <p:spPr>
          <a:xfrm>
            <a:off x="6580478" y="1384686"/>
            <a:ext cx="4935239" cy="4084819"/>
          </a:xfrm>
        </p:spPr>
        <p:txBody>
          <a:bodyPr anchor="ctr">
            <a:normAutofit/>
          </a:bodyPr>
          <a:lstStyle/>
          <a:p>
            <a:r>
              <a:rPr lang="en-US" sz="2000"/>
              <a:t>Clearly identify goals that will support your overall business plan/strategy</a:t>
            </a:r>
          </a:p>
          <a:p>
            <a:r>
              <a:rPr lang="en-US" sz="2000"/>
              <a:t>Have practical and measurable goals</a:t>
            </a:r>
          </a:p>
          <a:p>
            <a:r>
              <a:rPr lang="en-US" sz="2000"/>
              <a:t>Some examples: </a:t>
            </a:r>
          </a:p>
          <a:p>
            <a:pPr lvl="1"/>
            <a:r>
              <a:rPr lang="en-US" sz="2000"/>
              <a:t>increasing awareness of your products and services</a:t>
            </a:r>
          </a:p>
          <a:p>
            <a:pPr lvl="1"/>
            <a:r>
              <a:rPr lang="en-US" sz="2000"/>
              <a:t>selling more products from a certain supplier</a:t>
            </a:r>
          </a:p>
          <a:p>
            <a:pPr lvl="1"/>
            <a:r>
              <a:rPr lang="en-US" sz="2000"/>
              <a:t>reaching a new customer segment</a:t>
            </a:r>
          </a:p>
          <a:p>
            <a:pPr lvl="1"/>
            <a:r>
              <a:rPr lang="en-US" sz="2000"/>
              <a:t>increase registrations</a:t>
            </a:r>
          </a:p>
          <a:p>
            <a:pPr marL="457200" lvl="1" indent="0">
              <a:buNone/>
            </a:pPr>
            <a:r>
              <a:rPr lang="en-US" sz="2000"/>
              <a:t> </a:t>
            </a:r>
          </a:p>
        </p:txBody>
      </p:sp>
    </p:spTree>
    <p:extLst>
      <p:ext uri="{BB962C8B-B14F-4D97-AF65-F5344CB8AC3E}">
        <p14:creationId xmlns:p14="http://schemas.microsoft.com/office/powerpoint/2010/main" val="2722481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B886CF-D3D5-4CDE-A0D0-35994223D8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948426-CA98-0F42-B9A4-2D6F231264D0}"/>
              </a:ext>
            </a:extLst>
          </p:cNvPr>
          <p:cNvSpPr>
            <a:spLocks noGrp="1"/>
          </p:cNvSpPr>
          <p:nvPr>
            <p:ph type="title"/>
          </p:nvPr>
        </p:nvSpPr>
        <p:spPr>
          <a:xfrm>
            <a:off x="1370731" y="1384685"/>
            <a:ext cx="4121975" cy="4084820"/>
          </a:xfrm>
        </p:spPr>
        <p:txBody>
          <a:bodyPr>
            <a:normAutofit/>
          </a:bodyPr>
          <a:lstStyle/>
          <a:p>
            <a:r>
              <a:rPr lang="en-US" sz="4000"/>
              <a:t>Marketing Strategy: Profiling Potential Clients</a:t>
            </a:r>
          </a:p>
        </p:txBody>
      </p:sp>
      <p:sp>
        <p:nvSpPr>
          <p:cNvPr id="10" name="Rectangle 9">
            <a:extLst>
              <a:ext uri="{FF2B5EF4-FFF2-40B4-BE49-F238E27FC236}">
                <a16:creationId xmlns:a16="http://schemas.microsoft.com/office/drawing/2014/main" id="{FC139937-FF72-463A-8CD1-5AFF723B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565521B-3AFA-45E0-B4C4-C6ED089C86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891540"/>
            <a:ext cx="6096000" cy="5071110"/>
          </a:xfrm>
          <a:prstGeom prst="rect">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616FE67-7D94-9C47-97B6-B01C568C5B7A}"/>
              </a:ext>
            </a:extLst>
          </p:cNvPr>
          <p:cNvSpPr>
            <a:spLocks noGrp="1"/>
          </p:cNvSpPr>
          <p:nvPr>
            <p:ph idx="1"/>
          </p:nvPr>
        </p:nvSpPr>
        <p:spPr>
          <a:xfrm>
            <a:off x="6580478" y="1384686"/>
            <a:ext cx="4935239" cy="4084819"/>
          </a:xfrm>
        </p:spPr>
        <p:txBody>
          <a:bodyPr anchor="ctr">
            <a:normAutofit/>
          </a:bodyPr>
          <a:lstStyle/>
          <a:p>
            <a:r>
              <a:rPr lang="en-US" sz="2000"/>
              <a:t>Develop profiles of customers you’re targeting and identify their needs</a:t>
            </a:r>
          </a:p>
          <a:p>
            <a:r>
              <a:rPr lang="en-US" sz="2000"/>
              <a:t>Define the ‘ideal customer(s)’ through a </a:t>
            </a:r>
            <a:r>
              <a:rPr lang="en-US" sz="2000" b="1"/>
              <a:t>buyer persona</a:t>
            </a:r>
          </a:p>
          <a:p>
            <a:r>
              <a:rPr lang="en-US" sz="2000"/>
              <a:t>This persona is developed based on market research or based on knowledge of the area</a:t>
            </a:r>
          </a:p>
          <a:p>
            <a:endParaRPr lang="en-US" sz="2000"/>
          </a:p>
        </p:txBody>
      </p:sp>
    </p:spTree>
    <p:extLst>
      <p:ext uri="{BB962C8B-B14F-4D97-AF65-F5344CB8AC3E}">
        <p14:creationId xmlns:p14="http://schemas.microsoft.com/office/powerpoint/2010/main" val="3048967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CB3E8-850D-A349-A412-568CEAE43008}"/>
              </a:ext>
            </a:extLst>
          </p:cNvPr>
          <p:cNvSpPr>
            <a:spLocks noGrp="1"/>
          </p:cNvSpPr>
          <p:nvPr>
            <p:ph type="title"/>
          </p:nvPr>
        </p:nvSpPr>
        <p:spPr/>
        <p:txBody>
          <a:bodyPr/>
          <a:lstStyle/>
          <a:p>
            <a:r>
              <a:rPr lang="en-US" dirty="0"/>
              <a:t>Ex of a Buyer Persona: Disney Dreamer Dana</a:t>
            </a:r>
          </a:p>
        </p:txBody>
      </p:sp>
      <p:sp>
        <p:nvSpPr>
          <p:cNvPr id="3" name="Content Placeholder 2">
            <a:extLst>
              <a:ext uri="{FF2B5EF4-FFF2-40B4-BE49-F238E27FC236}">
                <a16:creationId xmlns:a16="http://schemas.microsoft.com/office/drawing/2014/main" id="{E3E5FC4D-65CB-3B4E-9A70-731B2262D802}"/>
              </a:ext>
            </a:extLst>
          </p:cNvPr>
          <p:cNvSpPr>
            <a:spLocks noGrp="1"/>
          </p:cNvSpPr>
          <p:nvPr>
            <p:ph idx="1"/>
          </p:nvPr>
        </p:nvSpPr>
        <p:spPr>
          <a:xfrm>
            <a:off x="838200" y="1690687"/>
            <a:ext cx="5105401" cy="4470962"/>
          </a:xfrm>
        </p:spPr>
        <p:txBody>
          <a:bodyPr>
            <a:noAutofit/>
          </a:bodyPr>
          <a:lstStyle/>
          <a:p>
            <a:r>
              <a:rPr lang="en-US" sz="1500" dirty="0"/>
              <a:t>Name: Disney Dreamer Dana</a:t>
            </a:r>
          </a:p>
          <a:p>
            <a:r>
              <a:rPr lang="en-US" sz="1500" dirty="0"/>
              <a:t>Age: 29</a:t>
            </a:r>
          </a:p>
          <a:p>
            <a:r>
              <a:rPr lang="en-US" sz="1500" dirty="0"/>
              <a:t>Location: </a:t>
            </a:r>
            <a:r>
              <a:rPr lang="en-US" sz="1500" dirty="0" err="1"/>
              <a:t>Rez</a:t>
            </a:r>
            <a:endParaRPr lang="en-US" sz="1500" dirty="0"/>
          </a:p>
          <a:p>
            <a:r>
              <a:rPr lang="en-US" sz="1500" dirty="0"/>
              <a:t>Occupation: </a:t>
            </a:r>
          </a:p>
          <a:p>
            <a:pPr marL="0" indent="0">
              <a:buNone/>
            </a:pPr>
            <a:r>
              <a:rPr lang="en-US" sz="1500" dirty="0"/>
              <a:t>Works at the local supermarket</a:t>
            </a:r>
          </a:p>
          <a:p>
            <a:pPr marL="0" indent="0">
              <a:buNone/>
            </a:pPr>
            <a:endParaRPr lang="en-US" sz="1500" dirty="0"/>
          </a:p>
          <a:p>
            <a:pPr marL="0" indent="0">
              <a:buNone/>
            </a:pPr>
            <a:r>
              <a:rPr lang="en-US" sz="1500" b="1" dirty="0"/>
              <a:t>Bio</a:t>
            </a:r>
          </a:p>
          <a:p>
            <a:pPr marL="0" indent="0">
              <a:lnSpc>
                <a:spcPct val="120000"/>
              </a:lnSpc>
              <a:buNone/>
            </a:pPr>
            <a:r>
              <a:rPr lang="en-US" sz="1500" dirty="0"/>
              <a:t>She is a mom of 2 young kids and works long hours to support her family. She has very little free time. When she is free, she’s too tired and rather would rather watch TV at home than go out. She aspires to take her family to Disneyland one day. She wants to manage her money better and no longer live paycheck to paycheck.</a:t>
            </a:r>
          </a:p>
        </p:txBody>
      </p:sp>
      <p:sp>
        <p:nvSpPr>
          <p:cNvPr id="5" name="Content Placeholder 2">
            <a:extLst>
              <a:ext uri="{FF2B5EF4-FFF2-40B4-BE49-F238E27FC236}">
                <a16:creationId xmlns:a16="http://schemas.microsoft.com/office/drawing/2014/main" id="{25E98861-8F7C-3F4D-9724-FBA0C0D97DA5}"/>
              </a:ext>
            </a:extLst>
          </p:cNvPr>
          <p:cNvSpPr txBox="1">
            <a:spLocks/>
          </p:cNvSpPr>
          <p:nvPr/>
        </p:nvSpPr>
        <p:spPr>
          <a:xfrm>
            <a:off x="6400798" y="1690688"/>
            <a:ext cx="5105401" cy="4802187"/>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1700" b="1" dirty="0"/>
              <a:t>Motivations</a:t>
            </a:r>
          </a:p>
          <a:p>
            <a:pPr>
              <a:lnSpc>
                <a:spcPct val="100000"/>
              </a:lnSpc>
            </a:pPr>
            <a:r>
              <a:rPr lang="en-US" sz="1700" dirty="0"/>
              <a:t>Finds ways /opportunities that don’t require her to work as much</a:t>
            </a:r>
          </a:p>
          <a:p>
            <a:pPr>
              <a:lnSpc>
                <a:spcPct val="100000"/>
              </a:lnSpc>
            </a:pPr>
            <a:r>
              <a:rPr lang="en-US" sz="1700" dirty="0"/>
              <a:t>Convenience/Flexibility</a:t>
            </a:r>
          </a:p>
          <a:p>
            <a:pPr>
              <a:lnSpc>
                <a:spcPct val="100000"/>
              </a:lnSpc>
            </a:pPr>
            <a:r>
              <a:rPr lang="en-US" sz="1700" dirty="0"/>
              <a:t>No Cost</a:t>
            </a:r>
          </a:p>
          <a:p>
            <a:pPr>
              <a:lnSpc>
                <a:spcPct val="100000"/>
              </a:lnSpc>
            </a:pPr>
            <a:r>
              <a:rPr lang="en-US" sz="1700" dirty="0"/>
              <a:t>Going to Disneyland!</a:t>
            </a:r>
          </a:p>
          <a:p>
            <a:pPr>
              <a:lnSpc>
                <a:spcPct val="100000"/>
              </a:lnSpc>
            </a:pPr>
            <a:endParaRPr lang="en-US" sz="1700" dirty="0"/>
          </a:p>
          <a:p>
            <a:pPr marL="0" indent="0">
              <a:lnSpc>
                <a:spcPct val="100000"/>
              </a:lnSpc>
              <a:buNone/>
            </a:pPr>
            <a:r>
              <a:rPr lang="en-US" sz="1700" b="1" dirty="0"/>
              <a:t>Goals for taking a financial literacy class</a:t>
            </a:r>
          </a:p>
          <a:p>
            <a:pPr>
              <a:lnSpc>
                <a:spcPct val="100000"/>
              </a:lnSpc>
            </a:pPr>
            <a:r>
              <a:rPr lang="en-US" sz="1700" dirty="0"/>
              <a:t>Save $5000 by the end of the year</a:t>
            </a:r>
          </a:p>
          <a:p>
            <a:pPr>
              <a:lnSpc>
                <a:spcPct val="100000"/>
              </a:lnSpc>
            </a:pPr>
            <a:r>
              <a:rPr lang="en-US" sz="1700" dirty="0"/>
              <a:t>Afford a vacation with her family</a:t>
            </a:r>
          </a:p>
          <a:p>
            <a:pPr>
              <a:lnSpc>
                <a:spcPct val="100000"/>
              </a:lnSpc>
            </a:pPr>
            <a:r>
              <a:rPr lang="en-US" sz="1700" dirty="0"/>
              <a:t>Not live paycheck to paycheck</a:t>
            </a:r>
          </a:p>
          <a:p>
            <a:pPr>
              <a:lnSpc>
                <a:spcPct val="100000"/>
              </a:lnSpc>
            </a:pPr>
            <a:endParaRPr lang="en-US" sz="1700" dirty="0"/>
          </a:p>
          <a:p>
            <a:pPr marL="0" indent="0">
              <a:lnSpc>
                <a:spcPct val="100000"/>
              </a:lnSpc>
              <a:buNone/>
            </a:pPr>
            <a:r>
              <a:rPr lang="en-US" sz="1700" b="1" dirty="0"/>
              <a:t>Frustrations related to taking a class</a:t>
            </a:r>
          </a:p>
          <a:p>
            <a:pPr>
              <a:lnSpc>
                <a:spcPct val="100000"/>
              </a:lnSpc>
            </a:pPr>
            <a:r>
              <a:rPr lang="en-US" sz="1700" dirty="0"/>
              <a:t>Feels like she’s already overburdened</a:t>
            </a:r>
          </a:p>
          <a:p>
            <a:pPr>
              <a:lnSpc>
                <a:spcPct val="100000"/>
              </a:lnSpc>
            </a:pPr>
            <a:r>
              <a:rPr lang="en-US" sz="1700" dirty="0"/>
              <a:t>Barely has time to spend with her kids as is</a:t>
            </a:r>
          </a:p>
          <a:p>
            <a:pPr>
              <a:lnSpc>
                <a:spcPct val="100000"/>
              </a:lnSpc>
            </a:pPr>
            <a:r>
              <a:rPr lang="en-US" sz="1700" dirty="0"/>
              <a:t>She was never a good student in school</a:t>
            </a:r>
          </a:p>
          <a:p>
            <a:pPr>
              <a:lnSpc>
                <a:spcPct val="100000"/>
              </a:lnSpc>
            </a:pPr>
            <a:endParaRPr lang="en-US" sz="1700" dirty="0"/>
          </a:p>
          <a:p>
            <a:pPr marL="0" indent="0">
              <a:lnSpc>
                <a:spcPct val="100000"/>
              </a:lnSpc>
              <a:buNone/>
            </a:pPr>
            <a:endParaRPr lang="en-US" sz="1700" dirty="0"/>
          </a:p>
          <a:p>
            <a:pPr>
              <a:lnSpc>
                <a:spcPct val="100000"/>
              </a:lnSpc>
            </a:pPr>
            <a:endParaRPr lang="en-US" sz="1700" dirty="0"/>
          </a:p>
        </p:txBody>
      </p:sp>
      <p:pic>
        <p:nvPicPr>
          <p:cNvPr id="1026" name="Picture 2" descr="7,271 Grocery Store Cashier Stock Photos, Pictures &amp; Royalty-Free Images -  iStock">
            <a:extLst>
              <a:ext uri="{FF2B5EF4-FFF2-40B4-BE49-F238E27FC236}">
                <a16:creationId xmlns:a16="http://schemas.microsoft.com/office/drawing/2014/main" id="{195FDBB7-157D-7C4B-8FEF-BD9A21A3D5C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768"/>
          <a:stretch/>
        </p:blipFill>
        <p:spPr bwMode="auto">
          <a:xfrm>
            <a:off x="4091941" y="1690688"/>
            <a:ext cx="1851660" cy="17544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3716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B886CF-D3D5-4CDE-A0D0-35994223D8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36BE61-CC81-9F47-A7C8-DF73EC293B1D}"/>
              </a:ext>
            </a:extLst>
          </p:cNvPr>
          <p:cNvSpPr>
            <a:spLocks noGrp="1"/>
          </p:cNvSpPr>
          <p:nvPr>
            <p:ph type="title"/>
          </p:nvPr>
        </p:nvSpPr>
        <p:spPr>
          <a:xfrm>
            <a:off x="1370731" y="1384685"/>
            <a:ext cx="4121975" cy="4084820"/>
          </a:xfrm>
        </p:spPr>
        <p:txBody>
          <a:bodyPr>
            <a:normAutofit/>
          </a:bodyPr>
          <a:lstStyle/>
          <a:p>
            <a:r>
              <a:rPr lang="en-US" sz="4000"/>
              <a:t>Marketing Strategy: Resources to Plug Your Services</a:t>
            </a:r>
          </a:p>
        </p:txBody>
      </p:sp>
      <p:sp>
        <p:nvSpPr>
          <p:cNvPr id="10" name="Rectangle 9">
            <a:extLst>
              <a:ext uri="{FF2B5EF4-FFF2-40B4-BE49-F238E27FC236}">
                <a16:creationId xmlns:a16="http://schemas.microsoft.com/office/drawing/2014/main" id="{FC139937-FF72-463A-8CD1-5AFF723B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565521B-3AFA-45E0-B4C4-C6ED089C86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891540"/>
            <a:ext cx="6096000" cy="5071110"/>
          </a:xfrm>
          <a:prstGeom prst="rect">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755FD4A-4243-AE44-9531-BCA8E6AC6B7C}"/>
              </a:ext>
            </a:extLst>
          </p:cNvPr>
          <p:cNvSpPr>
            <a:spLocks noGrp="1"/>
          </p:cNvSpPr>
          <p:nvPr>
            <p:ph idx="1"/>
          </p:nvPr>
        </p:nvSpPr>
        <p:spPr>
          <a:xfrm>
            <a:off x="6580478" y="1384686"/>
            <a:ext cx="4935239" cy="4084819"/>
          </a:xfrm>
        </p:spPr>
        <p:txBody>
          <a:bodyPr anchor="ctr">
            <a:normAutofit/>
          </a:bodyPr>
          <a:lstStyle/>
          <a:p>
            <a:r>
              <a:rPr lang="en-US" sz="2000"/>
              <a:t>What do you have at your disposal (or can create and manage) to sell your products?</a:t>
            </a:r>
          </a:p>
          <a:p>
            <a:pPr lvl="1"/>
            <a:r>
              <a:rPr lang="en-US" sz="2000"/>
              <a:t>Word of mouth</a:t>
            </a:r>
          </a:p>
          <a:p>
            <a:pPr lvl="1"/>
            <a:r>
              <a:rPr lang="en-US" sz="2000"/>
              <a:t>Social Media</a:t>
            </a:r>
          </a:p>
          <a:p>
            <a:pPr lvl="1"/>
            <a:r>
              <a:rPr lang="en-US" sz="2000"/>
              <a:t>Website</a:t>
            </a:r>
          </a:p>
          <a:p>
            <a:pPr lvl="1"/>
            <a:r>
              <a:rPr lang="en-US" sz="2000"/>
              <a:t>Flyers</a:t>
            </a:r>
          </a:p>
          <a:p>
            <a:pPr lvl="1"/>
            <a:r>
              <a:rPr lang="en-US" sz="2000"/>
              <a:t>Newspaper</a:t>
            </a:r>
          </a:p>
          <a:p>
            <a:r>
              <a:rPr lang="en-US" sz="2000"/>
              <a:t>How will you measure the performance of each platform?</a:t>
            </a:r>
          </a:p>
          <a:p>
            <a:pPr marL="457200" lvl="1" indent="0">
              <a:buNone/>
            </a:pPr>
            <a:endParaRPr lang="en-US" sz="2000"/>
          </a:p>
        </p:txBody>
      </p:sp>
    </p:spTree>
    <p:extLst>
      <p:ext uri="{BB962C8B-B14F-4D97-AF65-F5344CB8AC3E}">
        <p14:creationId xmlns:p14="http://schemas.microsoft.com/office/powerpoint/2010/main" val="1838842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0B4DE-2406-074B-9C8B-DEF802E61EC7}"/>
              </a:ext>
            </a:extLst>
          </p:cNvPr>
          <p:cNvSpPr>
            <a:spLocks noGrp="1"/>
          </p:cNvSpPr>
          <p:nvPr>
            <p:ph type="title"/>
          </p:nvPr>
        </p:nvSpPr>
        <p:spPr/>
        <p:txBody>
          <a:bodyPr/>
          <a:lstStyle/>
          <a:p>
            <a:r>
              <a:rPr lang="en-US" dirty="0"/>
              <a:t>Breakout Room 1</a:t>
            </a:r>
          </a:p>
        </p:txBody>
      </p:sp>
      <p:sp>
        <p:nvSpPr>
          <p:cNvPr id="3" name="Content Placeholder 2">
            <a:extLst>
              <a:ext uri="{FF2B5EF4-FFF2-40B4-BE49-F238E27FC236}">
                <a16:creationId xmlns:a16="http://schemas.microsoft.com/office/drawing/2014/main" id="{45E68310-56FF-BD40-AE16-79BB22432A69}"/>
              </a:ext>
            </a:extLst>
          </p:cNvPr>
          <p:cNvSpPr>
            <a:spLocks noGrp="1"/>
          </p:cNvSpPr>
          <p:nvPr>
            <p:ph idx="1"/>
          </p:nvPr>
        </p:nvSpPr>
        <p:spPr>
          <a:xfrm>
            <a:off x="838200" y="1825624"/>
            <a:ext cx="10515600" cy="4879975"/>
          </a:xfrm>
        </p:spPr>
        <p:txBody>
          <a:bodyPr>
            <a:normAutofit/>
          </a:bodyPr>
          <a:lstStyle/>
          <a:p>
            <a:r>
              <a:rPr lang="en-US" dirty="0"/>
              <a:t>Create buyer personas </a:t>
            </a:r>
          </a:p>
          <a:p>
            <a:r>
              <a:rPr lang="en-US" dirty="0"/>
              <a:t>Notetaker is person with shortest hair</a:t>
            </a:r>
          </a:p>
          <a:p>
            <a:r>
              <a:rPr lang="en-US" dirty="0"/>
              <a:t>25 mins</a:t>
            </a:r>
          </a:p>
          <a:p>
            <a:r>
              <a:rPr lang="en-US" dirty="0"/>
              <a:t>Group Breakdown:</a:t>
            </a:r>
          </a:p>
          <a:p>
            <a:pPr lvl="1"/>
            <a:r>
              <a:rPr lang="en-US" dirty="0"/>
              <a:t>Group 1 – Low Credit Score Larry</a:t>
            </a:r>
          </a:p>
          <a:p>
            <a:pPr lvl="2"/>
            <a:r>
              <a:rPr lang="en-US" dirty="0"/>
              <a:t>Larry has raked up some credit card debt in the past few years. He doesn’t see a way out of it right now. He was too proud to get help but now the problem is out of hand and he’s getting calls from collections agencies. He feels his needs are urgent!</a:t>
            </a:r>
          </a:p>
          <a:p>
            <a:pPr lvl="1"/>
            <a:r>
              <a:rPr lang="en-US" dirty="0"/>
              <a:t>Group 2 – Off the Grid Oscar</a:t>
            </a:r>
          </a:p>
          <a:p>
            <a:pPr lvl="2"/>
            <a:r>
              <a:rPr lang="en-US" dirty="0"/>
              <a:t>Oscar is older. He doesn’t have social media, uses a flip phone still, and most likely keep his money in his mattress. He doesn’t see the need for financial literacy and is a bit trustful of you (why are you asking him about money if not to rob him?). His daughter keeps encouraging him to take a course so he can be set up for retirement.</a:t>
            </a:r>
          </a:p>
        </p:txBody>
      </p:sp>
    </p:spTree>
    <p:extLst>
      <p:ext uri="{BB962C8B-B14F-4D97-AF65-F5344CB8AC3E}">
        <p14:creationId xmlns:p14="http://schemas.microsoft.com/office/powerpoint/2010/main" val="3995131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0B4DE-2406-074B-9C8B-DEF802E61EC7}"/>
              </a:ext>
            </a:extLst>
          </p:cNvPr>
          <p:cNvSpPr>
            <a:spLocks noGrp="1"/>
          </p:cNvSpPr>
          <p:nvPr>
            <p:ph type="title"/>
          </p:nvPr>
        </p:nvSpPr>
        <p:spPr/>
        <p:txBody>
          <a:bodyPr/>
          <a:lstStyle/>
          <a:p>
            <a:r>
              <a:rPr lang="en-US" dirty="0"/>
              <a:t>Breakout Room 1</a:t>
            </a:r>
          </a:p>
        </p:txBody>
      </p:sp>
      <p:sp>
        <p:nvSpPr>
          <p:cNvPr id="3" name="Content Placeholder 2">
            <a:extLst>
              <a:ext uri="{FF2B5EF4-FFF2-40B4-BE49-F238E27FC236}">
                <a16:creationId xmlns:a16="http://schemas.microsoft.com/office/drawing/2014/main" id="{45E68310-56FF-BD40-AE16-79BB22432A69}"/>
              </a:ext>
            </a:extLst>
          </p:cNvPr>
          <p:cNvSpPr>
            <a:spLocks noGrp="1"/>
          </p:cNvSpPr>
          <p:nvPr>
            <p:ph idx="1"/>
          </p:nvPr>
        </p:nvSpPr>
        <p:spPr>
          <a:xfrm>
            <a:off x="838200" y="1825624"/>
            <a:ext cx="10515600" cy="4879975"/>
          </a:xfrm>
        </p:spPr>
        <p:txBody>
          <a:bodyPr>
            <a:normAutofit/>
          </a:bodyPr>
          <a:lstStyle/>
          <a:p>
            <a:r>
              <a:rPr lang="en-US" dirty="0"/>
              <a:t>Group Breakdown:</a:t>
            </a:r>
          </a:p>
          <a:p>
            <a:pPr lvl="1"/>
            <a:r>
              <a:rPr lang="en-US" dirty="0"/>
              <a:t>Group 3 – Luxury Items Lisa</a:t>
            </a:r>
          </a:p>
          <a:p>
            <a:pPr lvl="2"/>
            <a:r>
              <a:rPr lang="en-US" dirty="0"/>
              <a:t>Lisa is young and is all over social media. She sees other influencers her age with fancy cars and nice clothes. She just got her first job and is so excited about buying her first car; it’s going to a nice car with a monthly payment of $550. Your CDFI has a policy that they will only do loans if clients do a course first so she’s begrudgingly doing the class. </a:t>
            </a:r>
          </a:p>
          <a:p>
            <a:pPr lvl="1"/>
            <a:r>
              <a:rPr lang="en-US" dirty="0"/>
              <a:t>Group 4 – Hopes to Buy a Home Hope </a:t>
            </a:r>
          </a:p>
          <a:p>
            <a:pPr lvl="2"/>
            <a:r>
              <a:rPr lang="en-US" dirty="0"/>
              <a:t>Hope has always dreamed of buying a home. She has a little of money saved up and a stable job. She wants to preemptively talk to you about how to reach her goal. </a:t>
            </a:r>
          </a:p>
        </p:txBody>
      </p:sp>
    </p:spTree>
    <p:extLst>
      <p:ext uri="{BB962C8B-B14F-4D97-AF65-F5344CB8AC3E}">
        <p14:creationId xmlns:p14="http://schemas.microsoft.com/office/powerpoint/2010/main" val="1852269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B886CF-D3D5-4CDE-A0D0-35994223D8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36BE61-CC81-9F47-A7C8-DF73EC293B1D}"/>
              </a:ext>
            </a:extLst>
          </p:cNvPr>
          <p:cNvSpPr>
            <a:spLocks noGrp="1"/>
          </p:cNvSpPr>
          <p:nvPr>
            <p:ph type="title"/>
          </p:nvPr>
        </p:nvSpPr>
        <p:spPr>
          <a:xfrm>
            <a:off x="1370731" y="1384685"/>
            <a:ext cx="4121975" cy="4084820"/>
          </a:xfrm>
        </p:spPr>
        <p:txBody>
          <a:bodyPr>
            <a:normAutofit/>
          </a:bodyPr>
          <a:lstStyle/>
          <a:p>
            <a:r>
              <a:rPr lang="en-US" sz="4000" dirty="0"/>
              <a:t>Addressing Taboos </a:t>
            </a:r>
          </a:p>
        </p:txBody>
      </p:sp>
      <p:sp>
        <p:nvSpPr>
          <p:cNvPr id="10" name="Rectangle 9">
            <a:extLst>
              <a:ext uri="{FF2B5EF4-FFF2-40B4-BE49-F238E27FC236}">
                <a16:creationId xmlns:a16="http://schemas.microsoft.com/office/drawing/2014/main" id="{FC139937-FF72-463A-8CD1-5AFF723B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565521B-3AFA-45E0-B4C4-C6ED089C86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891540"/>
            <a:ext cx="6096000" cy="5071110"/>
          </a:xfrm>
          <a:prstGeom prst="rect">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755FD4A-4243-AE44-9531-BCA8E6AC6B7C}"/>
              </a:ext>
            </a:extLst>
          </p:cNvPr>
          <p:cNvSpPr>
            <a:spLocks noGrp="1"/>
          </p:cNvSpPr>
          <p:nvPr>
            <p:ph idx="1"/>
          </p:nvPr>
        </p:nvSpPr>
        <p:spPr>
          <a:xfrm>
            <a:off x="6580478" y="1384686"/>
            <a:ext cx="4935239" cy="4084819"/>
          </a:xfrm>
        </p:spPr>
        <p:txBody>
          <a:bodyPr anchor="ctr">
            <a:normAutofit/>
          </a:bodyPr>
          <a:lstStyle/>
          <a:p>
            <a:r>
              <a:rPr lang="en-US" sz="2000" dirty="0"/>
              <a:t>Why don’t people want to talk about money? Or seek help with money management?</a:t>
            </a:r>
          </a:p>
          <a:p>
            <a:pPr lvl="1"/>
            <a:r>
              <a:rPr lang="en-US" sz="1600" dirty="0" err="1"/>
              <a:t>Menti</a:t>
            </a:r>
            <a:r>
              <a:rPr lang="en-US" sz="1600" dirty="0"/>
              <a:t>: https://</a:t>
            </a:r>
            <a:r>
              <a:rPr lang="en-US" sz="1600" dirty="0" err="1"/>
              <a:t>www.menti.com</a:t>
            </a:r>
            <a:r>
              <a:rPr lang="en-US" sz="1600" dirty="0"/>
              <a:t>/dxruy9izcb</a:t>
            </a:r>
          </a:p>
          <a:p>
            <a:r>
              <a:rPr lang="en-US" sz="2000" dirty="0"/>
              <a:t>How can we frame financial literacy positively?</a:t>
            </a:r>
          </a:p>
        </p:txBody>
      </p:sp>
    </p:spTree>
    <p:extLst>
      <p:ext uri="{BB962C8B-B14F-4D97-AF65-F5344CB8AC3E}">
        <p14:creationId xmlns:p14="http://schemas.microsoft.com/office/powerpoint/2010/main" val="35698410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1616</TotalTime>
  <Words>687</Words>
  <Application>Microsoft Macintosh PowerPoint</Application>
  <PresentationFormat>Widescreen</PresentationFormat>
  <Paragraphs>72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Marketing Your Native Financial Coaching!</vt:lpstr>
      <vt:lpstr>Agenda</vt:lpstr>
      <vt:lpstr>Marketing Strategy: Identity Goals</vt:lpstr>
      <vt:lpstr>Marketing Strategy: Profiling Potential Clients</vt:lpstr>
      <vt:lpstr>Ex of a Buyer Persona: Disney Dreamer Dana</vt:lpstr>
      <vt:lpstr>Marketing Strategy: Resources to Plug Your Services</vt:lpstr>
      <vt:lpstr>Breakout Room 1</vt:lpstr>
      <vt:lpstr>Breakout Room 1</vt:lpstr>
      <vt:lpstr>Addressing Taboos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dc:title>
  <dc:creator>Denisse Ruiz</dc:creator>
  <cp:lastModifiedBy>Denisse Ruiz</cp:lastModifiedBy>
  <cp:revision>7</cp:revision>
  <dcterms:created xsi:type="dcterms:W3CDTF">2021-08-09T15:23:18Z</dcterms:created>
  <dcterms:modified xsi:type="dcterms:W3CDTF">2021-08-10T18:19:39Z</dcterms:modified>
</cp:coreProperties>
</file>